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82" r:id="rId5"/>
    <p:sldId id="283" r:id="rId6"/>
    <p:sldId id="285" r:id="rId7"/>
    <p:sldId id="287" r:id="rId8"/>
    <p:sldId id="289" r:id="rId9"/>
    <p:sldId id="277" r:id="rId10"/>
    <p:sldId id="259" r:id="rId11"/>
    <p:sldId id="280" r:id="rId12"/>
    <p:sldId id="288" r:id="rId13"/>
    <p:sldId id="281" r:id="rId14"/>
    <p:sldId id="290" r:id="rId15"/>
    <p:sldId id="291" r:id="rId16"/>
    <p:sldId id="284" r:id="rId17"/>
    <p:sldId id="292" r:id="rId18"/>
    <p:sldId id="293" r:id="rId19"/>
    <p:sldId id="29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53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 </a:t>
            </a:r>
            <a:r>
              <a:rPr lang="en-US" sz="2000" dirty="0" smtClean="0"/>
              <a:t>of domestic Digester </a:t>
            </a:r>
            <a:r>
              <a:rPr lang="en-US" dirty="0"/>
              <a:t>in</a:t>
            </a:r>
            <a:r>
              <a:rPr lang="en-US" baseline="0" dirty="0"/>
              <a:t> 2025 </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Sheet1!$C$2</c:f>
              <c:strCache>
                <c:ptCount val="1"/>
                <c:pt idx="0">
                  <c:v># of domestic biogas</c:v>
                </c:pt>
              </c:strCache>
            </c:strRef>
          </c:tx>
          <c:spPr>
            <a:ln w="28575" cap="rnd">
              <a:solidFill>
                <a:schemeClr val="accent1"/>
              </a:solidFill>
              <a:round/>
            </a:ln>
            <a:effectLst/>
          </c:spPr>
          <c:marker>
            <c:symbol val="none"/>
          </c:marker>
          <c:cat>
            <c:numRef>
              <c:f>Sheet1!$B$3:$B$12</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Sheet1!$C$3:$C$12</c:f>
              <c:numCache>
                <c:formatCode>General</c:formatCode>
                <c:ptCount val="10"/>
                <c:pt idx="0">
                  <c:v>20000</c:v>
                </c:pt>
                <c:pt idx="1">
                  <c:v>28000</c:v>
                </c:pt>
                <c:pt idx="2">
                  <c:v>35000</c:v>
                </c:pt>
                <c:pt idx="3">
                  <c:v>42000</c:v>
                </c:pt>
                <c:pt idx="4">
                  <c:v>50000</c:v>
                </c:pt>
                <c:pt idx="5">
                  <c:v>60000</c:v>
                </c:pt>
                <c:pt idx="6">
                  <c:v>85000</c:v>
                </c:pt>
                <c:pt idx="7">
                  <c:v>120000</c:v>
                </c:pt>
                <c:pt idx="8">
                  <c:v>145000</c:v>
                </c:pt>
                <c:pt idx="9">
                  <c:v>167000</c:v>
                </c:pt>
              </c:numCache>
            </c:numRef>
          </c:val>
          <c:smooth val="0"/>
        </c:ser>
        <c:dLbls>
          <c:showLegendKey val="0"/>
          <c:showVal val="0"/>
          <c:showCatName val="0"/>
          <c:showSerName val="0"/>
          <c:showPercent val="0"/>
          <c:showBubbleSize val="0"/>
        </c:dLbls>
        <c:smooth val="0"/>
        <c:axId val="-24495824"/>
        <c:axId val="-24495280"/>
      </c:lineChart>
      <c:catAx>
        <c:axId val="-2449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495280"/>
        <c:crosses val="autoZero"/>
        <c:auto val="0"/>
        <c:lblAlgn val="ctr"/>
        <c:lblOffset val="100"/>
        <c:noMultiLvlLbl val="0"/>
      </c:catAx>
      <c:valAx>
        <c:axId val="-24495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495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 Digesters 2009 - 2016</a:t>
            </a:r>
          </a:p>
        </c:rich>
      </c:tx>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1914260717410323E-2"/>
          <c:y val="0.17171296296296298"/>
          <c:w val="0.87753018372703417"/>
          <c:h val="0.72088764946048411"/>
        </c:manualLayout>
      </c:layout>
      <c:barChart>
        <c:barDir val="col"/>
        <c:grouping val="clustered"/>
        <c:varyColors val="0"/>
        <c:ser>
          <c:idx val="0"/>
          <c:order val="0"/>
          <c:tx>
            <c:strRef>
              <c:f>Sheet1!$G$10</c:f>
              <c:strCache>
                <c:ptCount val="1"/>
                <c:pt idx="0">
                  <c:v># Digesters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trendline>
            <c:spPr>
              <a:ln w="19050" cap="rnd">
                <a:solidFill>
                  <a:schemeClr val="accent1"/>
                </a:solidFill>
                <a:prstDash val="sysDash"/>
              </a:ln>
              <a:effectLst/>
            </c:spPr>
            <c:trendlineType val="linear"/>
            <c:dispRSqr val="0"/>
            <c:dispEq val="0"/>
          </c:trendline>
          <c:trendline>
            <c:spPr>
              <a:ln w="19050" cap="rnd">
                <a:solidFill>
                  <a:schemeClr val="accent1"/>
                </a:solidFill>
                <a:prstDash val="sysDash"/>
              </a:ln>
              <a:effectLst/>
            </c:spPr>
            <c:trendlineType val="exp"/>
            <c:dispRSqr val="0"/>
            <c:dispEq val="0"/>
          </c:trendline>
          <c:cat>
            <c:numRef>
              <c:f>Sheet1!$F$11:$F$18</c:f>
              <c:numCache>
                <c:formatCode>General</c:formatCode>
                <c:ptCount val="8"/>
                <c:pt idx="0">
                  <c:v>2009</c:v>
                </c:pt>
                <c:pt idx="1">
                  <c:v>2010</c:v>
                </c:pt>
                <c:pt idx="2">
                  <c:v>2011</c:v>
                </c:pt>
                <c:pt idx="3">
                  <c:v>2012</c:v>
                </c:pt>
                <c:pt idx="4">
                  <c:v>2013</c:v>
                </c:pt>
                <c:pt idx="5">
                  <c:v>2014</c:v>
                </c:pt>
                <c:pt idx="6">
                  <c:v>2015</c:v>
                </c:pt>
                <c:pt idx="7">
                  <c:v>2016</c:v>
                </c:pt>
              </c:numCache>
            </c:numRef>
          </c:cat>
          <c:val>
            <c:numRef>
              <c:f>Sheet1!$G$11:$G$18</c:f>
              <c:numCache>
                <c:formatCode>General</c:formatCode>
                <c:ptCount val="8"/>
                <c:pt idx="0">
                  <c:v>62</c:v>
                </c:pt>
                <c:pt idx="1">
                  <c:v>1586</c:v>
                </c:pt>
                <c:pt idx="2">
                  <c:v>2995</c:v>
                </c:pt>
                <c:pt idx="3">
                  <c:v>3339</c:v>
                </c:pt>
                <c:pt idx="4">
                  <c:v>3268</c:v>
                </c:pt>
                <c:pt idx="5">
                  <c:v>2973</c:v>
                </c:pt>
                <c:pt idx="6">
                  <c:v>2378</c:v>
                </c:pt>
                <c:pt idx="7">
                  <c:v>3542</c:v>
                </c:pt>
              </c:numCache>
            </c:numRef>
          </c:val>
        </c:ser>
        <c:dLbls>
          <c:dLblPos val="outEnd"/>
          <c:showLegendKey val="0"/>
          <c:showVal val="1"/>
          <c:showCatName val="0"/>
          <c:showSerName val="0"/>
          <c:showPercent val="0"/>
          <c:showBubbleSize val="0"/>
        </c:dLbls>
        <c:gapWidth val="444"/>
        <c:overlap val="-90"/>
        <c:axId val="-24496368"/>
        <c:axId val="-24492560"/>
      </c:barChart>
      <c:catAx>
        <c:axId val="-244963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4492560"/>
        <c:crosses val="autoZero"/>
        <c:auto val="1"/>
        <c:lblAlgn val="ctr"/>
        <c:lblOffset val="100"/>
        <c:noMultiLvlLbl val="0"/>
      </c:catAx>
      <c:valAx>
        <c:axId val="-24492560"/>
        <c:scaling>
          <c:orientation val="minMax"/>
        </c:scaling>
        <c:delete val="1"/>
        <c:axPos val="l"/>
        <c:numFmt formatCode="General" sourceLinked="1"/>
        <c:majorTickMark val="none"/>
        <c:minorTickMark val="none"/>
        <c:tickLblPos val="nextTo"/>
        <c:crossAx val="-24496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9F0F7-84AE-487F-A952-DA4B86A200BE}" type="datetimeFigureOut">
              <a:rPr lang="en-US" smtClean="0"/>
              <a:t>5/4/2017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278D41-426F-4185-9E03-EBC2BB65B528}" type="slidenum">
              <a:rPr lang="en-US" smtClean="0"/>
              <a:t>‹#›</a:t>
            </a:fld>
            <a:endParaRPr lang="en-US"/>
          </a:p>
        </p:txBody>
      </p:sp>
    </p:spTree>
    <p:extLst>
      <p:ext uri="{BB962C8B-B14F-4D97-AF65-F5344CB8AC3E}">
        <p14:creationId xmlns:p14="http://schemas.microsoft.com/office/powerpoint/2010/main" val="2091489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Tree>
    <p:extLst>
      <p:ext uri="{BB962C8B-B14F-4D97-AF65-F5344CB8AC3E}">
        <p14:creationId xmlns:p14="http://schemas.microsoft.com/office/powerpoint/2010/main" val="2487400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0BF2FC-08A0-6645-8132-3444B3EEE53A}"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BDA4E-8E66-1B49-BC66-197D48042501}" type="slidenum">
              <a:rPr lang="en-US" smtClean="0"/>
              <a:t>‹#›</a:t>
            </a:fld>
            <a:endParaRPr lang="en-US"/>
          </a:p>
        </p:txBody>
      </p:sp>
    </p:spTree>
    <p:extLst>
      <p:ext uri="{BB962C8B-B14F-4D97-AF65-F5344CB8AC3E}">
        <p14:creationId xmlns:p14="http://schemas.microsoft.com/office/powerpoint/2010/main" val="1762972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BF2FC-08A0-6645-8132-3444B3EEE53A}"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BDA4E-8E66-1B49-BC66-197D48042501}" type="slidenum">
              <a:rPr lang="en-US" smtClean="0"/>
              <a:t>‹#›</a:t>
            </a:fld>
            <a:endParaRPr lang="en-US"/>
          </a:p>
        </p:txBody>
      </p:sp>
    </p:spTree>
    <p:extLst>
      <p:ext uri="{BB962C8B-B14F-4D97-AF65-F5344CB8AC3E}">
        <p14:creationId xmlns:p14="http://schemas.microsoft.com/office/powerpoint/2010/main" val="12080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BF2FC-08A0-6645-8132-3444B3EEE53A}"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BDA4E-8E66-1B49-BC66-197D48042501}" type="slidenum">
              <a:rPr lang="en-US" smtClean="0"/>
              <a:t>‹#›</a:t>
            </a:fld>
            <a:endParaRPr lang="en-US"/>
          </a:p>
        </p:txBody>
      </p:sp>
    </p:spTree>
    <p:extLst>
      <p:ext uri="{BB962C8B-B14F-4D97-AF65-F5344CB8AC3E}">
        <p14:creationId xmlns:p14="http://schemas.microsoft.com/office/powerpoint/2010/main" val="2143816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BF2FC-08A0-6645-8132-3444B3EEE53A}"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BDA4E-8E66-1B49-BC66-197D48042501}" type="slidenum">
              <a:rPr lang="en-US" smtClean="0"/>
              <a:t>‹#›</a:t>
            </a:fld>
            <a:endParaRPr lang="en-US"/>
          </a:p>
        </p:txBody>
      </p:sp>
    </p:spTree>
    <p:extLst>
      <p:ext uri="{BB962C8B-B14F-4D97-AF65-F5344CB8AC3E}">
        <p14:creationId xmlns:p14="http://schemas.microsoft.com/office/powerpoint/2010/main" val="390377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0BF2FC-08A0-6645-8132-3444B3EEE53A}"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BDA4E-8E66-1B49-BC66-197D48042501}" type="slidenum">
              <a:rPr lang="en-US" smtClean="0"/>
              <a:t>‹#›</a:t>
            </a:fld>
            <a:endParaRPr lang="en-US"/>
          </a:p>
        </p:txBody>
      </p:sp>
    </p:spTree>
    <p:extLst>
      <p:ext uri="{BB962C8B-B14F-4D97-AF65-F5344CB8AC3E}">
        <p14:creationId xmlns:p14="http://schemas.microsoft.com/office/powerpoint/2010/main" val="328929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0BF2FC-08A0-6645-8132-3444B3EEE53A}"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BDA4E-8E66-1B49-BC66-197D48042501}" type="slidenum">
              <a:rPr lang="en-US" smtClean="0"/>
              <a:t>‹#›</a:t>
            </a:fld>
            <a:endParaRPr lang="en-US"/>
          </a:p>
        </p:txBody>
      </p:sp>
    </p:spTree>
    <p:extLst>
      <p:ext uri="{BB962C8B-B14F-4D97-AF65-F5344CB8AC3E}">
        <p14:creationId xmlns:p14="http://schemas.microsoft.com/office/powerpoint/2010/main" val="4198308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0BF2FC-08A0-6645-8132-3444B3EEE53A}" type="datetimeFigureOut">
              <a:rPr lang="en-US" smtClean="0"/>
              <a:t>5/4/2017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ABDA4E-8E66-1B49-BC66-197D48042501}" type="slidenum">
              <a:rPr lang="en-US" smtClean="0"/>
              <a:t>‹#›</a:t>
            </a:fld>
            <a:endParaRPr lang="en-US"/>
          </a:p>
        </p:txBody>
      </p:sp>
    </p:spTree>
    <p:extLst>
      <p:ext uri="{BB962C8B-B14F-4D97-AF65-F5344CB8AC3E}">
        <p14:creationId xmlns:p14="http://schemas.microsoft.com/office/powerpoint/2010/main" val="4120618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0BF2FC-08A0-6645-8132-3444B3EEE53A}" type="datetimeFigureOut">
              <a:rPr lang="en-US" smtClean="0"/>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ABDA4E-8E66-1B49-BC66-197D48042501}" type="slidenum">
              <a:rPr lang="en-US" smtClean="0"/>
              <a:t>‹#›</a:t>
            </a:fld>
            <a:endParaRPr lang="en-US"/>
          </a:p>
        </p:txBody>
      </p:sp>
    </p:spTree>
    <p:extLst>
      <p:ext uri="{BB962C8B-B14F-4D97-AF65-F5344CB8AC3E}">
        <p14:creationId xmlns:p14="http://schemas.microsoft.com/office/powerpoint/2010/main" val="2258175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BF2FC-08A0-6645-8132-3444B3EEE53A}" type="datetimeFigureOut">
              <a:rPr lang="en-US" smtClean="0"/>
              <a:t>5/4/2017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ABDA4E-8E66-1B49-BC66-197D48042501}" type="slidenum">
              <a:rPr lang="en-US" smtClean="0"/>
              <a:t>‹#›</a:t>
            </a:fld>
            <a:endParaRPr lang="en-US"/>
          </a:p>
        </p:txBody>
      </p:sp>
    </p:spTree>
    <p:extLst>
      <p:ext uri="{BB962C8B-B14F-4D97-AF65-F5344CB8AC3E}">
        <p14:creationId xmlns:p14="http://schemas.microsoft.com/office/powerpoint/2010/main" val="77904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BF2FC-08A0-6645-8132-3444B3EEE53A}"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BDA4E-8E66-1B49-BC66-197D48042501}" type="slidenum">
              <a:rPr lang="en-US" smtClean="0"/>
              <a:t>‹#›</a:t>
            </a:fld>
            <a:endParaRPr lang="en-US"/>
          </a:p>
        </p:txBody>
      </p:sp>
    </p:spTree>
    <p:extLst>
      <p:ext uri="{BB962C8B-B14F-4D97-AF65-F5344CB8AC3E}">
        <p14:creationId xmlns:p14="http://schemas.microsoft.com/office/powerpoint/2010/main" val="3868675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BF2FC-08A0-6645-8132-3444B3EEE53A}"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BDA4E-8E66-1B49-BC66-197D48042501}" type="slidenum">
              <a:rPr lang="en-US" smtClean="0"/>
              <a:t>‹#›</a:t>
            </a:fld>
            <a:endParaRPr lang="en-US"/>
          </a:p>
        </p:txBody>
      </p:sp>
    </p:spTree>
    <p:extLst>
      <p:ext uri="{BB962C8B-B14F-4D97-AF65-F5344CB8AC3E}">
        <p14:creationId xmlns:p14="http://schemas.microsoft.com/office/powerpoint/2010/main" val="2835665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BF2FC-08A0-6645-8132-3444B3EEE53A}" type="datetimeFigureOut">
              <a:rPr lang="en-US" smtClean="0"/>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BDA4E-8E66-1B49-BC66-197D48042501}" type="slidenum">
              <a:rPr lang="en-US" smtClean="0"/>
              <a:t>‹#›</a:t>
            </a:fld>
            <a:endParaRPr lang="en-US"/>
          </a:p>
        </p:txBody>
      </p:sp>
    </p:spTree>
    <p:extLst>
      <p:ext uri="{BB962C8B-B14F-4D97-AF65-F5344CB8AC3E}">
        <p14:creationId xmlns:p14="http://schemas.microsoft.com/office/powerpoint/2010/main" val="339238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563" y="4113813"/>
            <a:ext cx="7772400" cy="1470025"/>
          </a:xfrm>
        </p:spPr>
        <p:txBody>
          <a:bodyPr/>
          <a:lstStyle/>
          <a:p>
            <a:r>
              <a:rPr lang="en-US" dirty="0" err="1"/>
              <a:t>Yayasan</a:t>
            </a:r>
            <a:r>
              <a:rPr lang="en-US" dirty="0"/>
              <a:t> Rumah Energi </a:t>
            </a:r>
            <a:br>
              <a:rPr lang="en-US" dirty="0"/>
            </a:br>
            <a:endParaRPr lang="en-US" dirty="0"/>
          </a:p>
        </p:txBody>
      </p:sp>
      <p:pic>
        <p:nvPicPr>
          <p:cNvPr id="4" name="Picture 3"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4900" y="1815867"/>
            <a:ext cx="1655726" cy="1655726"/>
          </a:xfrm>
          <a:prstGeom prst="rect">
            <a:avLst/>
          </a:prstGeom>
        </p:spPr>
      </p:pic>
      <p:sp>
        <p:nvSpPr>
          <p:cNvPr id="3" name="Rectangle 2"/>
          <p:cNvSpPr/>
          <p:nvPr/>
        </p:nvSpPr>
        <p:spPr>
          <a:xfrm>
            <a:off x="3337655" y="3522561"/>
            <a:ext cx="2468689" cy="369332"/>
          </a:xfrm>
          <a:prstGeom prst="rect">
            <a:avLst/>
          </a:prstGeom>
        </p:spPr>
        <p:txBody>
          <a:bodyPr wrap="none">
            <a:spAutoFit/>
          </a:bodyPr>
          <a:lstStyle/>
          <a:p>
            <a:r>
              <a:rPr lang="en-US" dirty="0">
                <a:latin typeface="Bodoni MT Black" panose="02070A03080606020203" pitchFamily="18" charset="0"/>
              </a:rPr>
              <a:t>Give People Power </a:t>
            </a:r>
            <a:endParaRPr lang="en-US" dirty="0">
              <a:latin typeface="Bodoni MT Black" panose="02070A03080606020203" pitchFamily="18" charset="0"/>
            </a:endParaRPr>
          </a:p>
        </p:txBody>
      </p:sp>
    </p:spTree>
    <p:extLst>
      <p:ext uri="{BB962C8B-B14F-4D97-AF65-F5344CB8AC3E}">
        <p14:creationId xmlns:p14="http://schemas.microsoft.com/office/powerpoint/2010/main" val="452558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BIRU/IDBP*  Lesson Learnt </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7700537"/>
              </p:ext>
            </p:extLst>
          </p:nvPr>
        </p:nvGraphicFramePr>
        <p:xfrm>
          <a:off x="569741" y="995289"/>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956603" y="5637775"/>
            <a:ext cx="8032520" cy="646331"/>
          </a:xfrm>
          <a:prstGeom prst="rect">
            <a:avLst/>
          </a:prstGeom>
          <a:noFill/>
        </p:spPr>
        <p:txBody>
          <a:bodyPr wrap="none" rtlCol="0">
            <a:spAutoFit/>
          </a:bodyPr>
          <a:lstStyle/>
          <a:p>
            <a:pPr marL="285750" indent="-285750">
              <a:buFont typeface="Arial" panose="020B0604020202020204" pitchFamily="34" charset="0"/>
              <a:buChar char="•"/>
            </a:pPr>
            <a:r>
              <a:rPr lang="en-US" dirty="0" smtClean="0"/>
              <a:t>INDONESIA DOMESTIC BIOGAS PROGRAM</a:t>
            </a:r>
          </a:p>
          <a:p>
            <a:pPr marL="285750" indent="-285750">
              <a:buFont typeface="Arial" panose="020B0604020202020204" pitchFamily="34" charset="0"/>
              <a:buChar char="•"/>
            </a:pPr>
            <a:r>
              <a:rPr lang="en-US" dirty="0" smtClean="0"/>
              <a:t>More than 20,000 digesters in 2016, equal to 60,000 MT CO2 emission reduction </a:t>
            </a:r>
            <a:endParaRPr lang="en-US" dirty="0"/>
          </a:p>
        </p:txBody>
      </p:sp>
    </p:spTree>
    <p:extLst>
      <p:ext uri="{BB962C8B-B14F-4D97-AF65-F5344CB8AC3E}">
        <p14:creationId xmlns:p14="http://schemas.microsoft.com/office/powerpoint/2010/main" val="2362671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9665"/>
            <a:ext cx="8958731" cy="3765379"/>
          </a:xfrm>
          <a:prstGeom prst="rect">
            <a:avLst/>
          </a:prstGeom>
          <a:ln>
            <a:noFill/>
          </a:ln>
          <a:effectLst>
            <a:outerShdw blurRad="292100" dist="139700" dir="2700000" algn="tl" rotWithShape="0">
              <a:srgbClr val="333333">
                <a:alpha val="65000"/>
              </a:srgbClr>
            </a:outerShdw>
            <a:softEdge rad="317500"/>
          </a:effec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2101" y="4662125"/>
            <a:ext cx="253997" cy="348781"/>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1360" y="4814232"/>
            <a:ext cx="253997" cy="348781"/>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208" y="4662125"/>
            <a:ext cx="253997" cy="348781"/>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6152" y="4238130"/>
            <a:ext cx="253997" cy="348781"/>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7144" y="4760506"/>
            <a:ext cx="253997" cy="348781"/>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2838" y="4167013"/>
            <a:ext cx="253997" cy="348781"/>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0218" y="4623801"/>
            <a:ext cx="253997" cy="348781"/>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208" y="4275021"/>
            <a:ext cx="253997" cy="348781"/>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4486" y="4639842"/>
            <a:ext cx="253997" cy="348781"/>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6746" y="4565397"/>
            <a:ext cx="253997" cy="348781"/>
          </a:xfrm>
          <a:prstGeom prst="rect">
            <a:avLst/>
          </a:prstGeom>
        </p:spPr>
      </p:pic>
      <p:pic>
        <p:nvPicPr>
          <p:cNvPr id="1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9147" y="1077210"/>
            <a:ext cx="514350" cy="685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Title 1"/>
          <p:cNvSpPr txBox="1">
            <a:spLocks/>
          </p:cNvSpPr>
          <p:nvPr/>
        </p:nvSpPr>
        <p:spPr>
          <a:xfrm>
            <a:off x="525074" y="1213206"/>
            <a:ext cx="7406640" cy="10172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3300" dirty="0" smtClean="0"/>
              <a:t>BIRU DIGESTERS in Indonesia </a:t>
            </a:r>
            <a:endParaRPr lang="en-US" sz="3300" dirty="0"/>
          </a:p>
        </p:txBody>
      </p:sp>
    </p:spTree>
    <p:extLst>
      <p:ext uri="{BB962C8B-B14F-4D97-AF65-F5344CB8AC3E}">
        <p14:creationId xmlns:p14="http://schemas.microsoft.com/office/powerpoint/2010/main" val="4264897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Biogas Sector Development </a:t>
            </a:r>
            <a:br>
              <a:rPr lang="en-US" b="1" dirty="0" smtClean="0"/>
            </a:br>
            <a:r>
              <a:rPr lang="en-US" b="1" dirty="0" smtClean="0"/>
              <a:t>BIRU/IDBP* experience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a:t>
            </a:r>
          </a:p>
          <a:p>
            <a:pPr marL="0" indent="0">
              <a:buNone/>
            </a:pPr>
            <a:endParaRPr lang="en-US" dirty="0" smtClean="0"/>
          </a:p>
          <a:p>
            <a:pPr marL="0" indent="0">
              <a:buNone/>
            </a:pPr>
            <a:endParaRPr lang="en-US" dirty="0"/>
          </a:p>
          <a:p>
            <a:pPr marL="0" indent="0">
              <a:buNone/>
            </a:pPr>
            <a:r>
              <a:rPr lang="en-US" dirty="0" smtClean="0"/>
              <a:t> </a:t>
            </a:r>
            <a:endParaRPr lang="en-US" dirty="0"/>
          </a:p>
          <a:p>
            <a:pPr marL="0" indent="0">
              <a:buNone/>
            </a:pPr>
            <a:r>
              <a:rPr lang="en-US" dirty="0" smtClean="0"/>
              <a:t> </a:t>
            </a:r>
            <a:endParaRPr lang="en-US" dirty="0"/>
          </a:p>
          <a:p>
            <a:pPr marL="0" indent="0">
              <a:buNone/>
            </a:pPr>
            <a:endParaRPr lang="en-US" dirty="0"/>
          </a:p>
          <a:p>
            <a:pPr marL="0" indent="0">
              <a:buNone/>
            </a:pPr>
            <a:r>
              <a:rPr lang="en-US" dirty="0" smtClean="0"/>
              <a:t> </a:t>
            </a:r>
            <a:endParaRPr lang="en-US" dirty="0"/>
          </a:p>
          <a:p>
            <a:endParaRPr lang="en-US" dirty="0"/>
          </a:p>
        </p:txBody>
      </p:sp>
      <p:sp>
        <p:nvSpPr>
          <p:cNvPr id="4" name="TextBox 3"/>
          <p:cNvSpPr txBox="1"/>
          <p:nvPr/>
        </p:nvSpPr>
        <p:spPr>
          <a:xfrm>
            <a:off x="675249" y="2363372"/>
            <a:ext cx="7216726" cy="3939540"/>
          </a:xfrm>
          <a:prstGeom prst="rect">
            <a:avLst/>
          </a:prstGeom>
          <a:noFill/>
        </p:spPr>
        <p:txBody>
          <a:bodyPr wrap="square" rtlCol="0">
            <a:spAutoFit/>
          </a:bodyPr>
          <a:lstStyle/>
          <a:p>
            <a:r>
              <a:rPr lang="en-US" dirty="0" smtClean="0"/>
              <a:t>-    </a:t>
            </a:r>
            <a:r>
              <a:rPr lang="en-US" sz="2800" dirty="0" smtClean="0"/>
              <a:t>Standardized (SNI) civil construction </a:t>
            </a:r>
          </a:p>
          <a:p>
            <a:pPr marL="285750" indent="-285750">
              <a:buFontTx/>
              <a:buChar char="-"/>
            </a:pPr>
            <a:r>
              <a:rPr lang="en-US" sz="2800" dirty="0" smtClean="0"/>
              <a:t>CPO (Construction Partners Organization – Renewable Energy Companies) establishment </a:t>
            </a:r>
          </a:p>
          <a:p>
            <a:pPr marL="285750" indent="-285750">
              <a:buFontTx/>
              <a:buChar char="-"/>
            </a:pPr>
            <a:r>
              <a:rPr lang="en-US" sz="2800" dirty="0" smtClean="0"/>
              <a:t>Quality assurance – 97% functioning </a:t>
            </a:r>
          </a:p>
          <a:p>
            <a:pPr marL="285750" indent="-285750">
              <a:buFontTx/>
              <a:buChar char="-"/>
            </a:pPr>
            <a:r>
              <a:rPr lang="en-US" sz="2800" dirty="0" smtClean="0"/>
              <a:t>Biogas users contribution – subsidy is limited /Commercial</a:t>
            </a:r>
          </a:p>
          <a:p>
            <a:pPr marL="285750" indent="-285750">
              <a:buFontTx/>
              <a:buChar char="-"/>
            </a:pPr>
            <a:r>
              <a:rPr lang="en-US" sz="2800" dirty="0" smtClean="0"/>
              <a:t> Side business – bio slurry </a:t>
            </a:r>
          </a:p>
          <a:p>
            <a:endParaRPr lang="en-US" dirty="0" smtClean="0"/>
          </a:p>
          <a:p>
            <a:pPr marL="285750" indent="-285750">
              <a:buFontTx/>
              <a:buChar char="-"/>
            </a:pPr>
            <a:endParaRPr lang="en-US" dirty="0" smtClean="0"/>
          </a:p>
          <a:p>
            <a:endParaRPr lang="en-US" dirty="0"/>
          </a:p>
        </p:txBody>
      </p:sp>
    </p:spTree>
    <p:extLst>
      <p:ext uri="{BB962C8B-B14F-4D97-AF65-F5344CB8AC3E}">
        <p14:creationId xmlns:p14="http://schemas.microsoft.com/office/powerpoint/2010/main" val="976550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 slurry – biogas waste</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smtClean="0"/>
              <a:t> </a:t>
            </a:r>
            <a:endParaRPr lang="en-US" dirty="0"/>
          </a:p>
          <a:p>
            <a:endParaRPr lang="en-US" dirty="0"/>
          </a:p>
        </p:txBody>
      </p:sp>
      <p:pic>
        <p:nvPicPr>
          <p:cNvPr id="5" name="Picture 4"/>
          <p:cNvPicPr>
            <a:picLocks noChangeAspect="1"/>
          </p:cNvPicPr>
          <p:nvPr/>
        </p:nvPicPr>
        <p:blipFill>
          <a:blip r:embed="rId3"/>
          <a:stretch>
            <a:fillRect/>
          </a:stretch>
        </p:blipFill>
        <p:spPr>
          <a:xfrm>
            <a:off x="1006200" y="1577515"/>
            <a:ext cx="7167129" cy="4380832"/>
          </a:xfrm>
          <a:prstGeom prst="rect">
            <a:avLst/>
          </a:prstGeom>
        </p:spPr>
      </p:pic>
    </p:spTree>
    <p:extLst>
      <p:ext uri="{BB962C8B-B14F-4D97-AF65-F5344CB8AC3E}">
        <p14:creationId xmlns:p14="http://schemas.microsoft.com/office/powerpoint/2010/main" val="1920817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Bio slurry – Supreme fertilizer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a:t>
            </a:r>
          </a:p>
          <a:p>
            <a:pPr marL="0" indent="0">
              <a:buNone/>
            </a:pPr>
            <a:endParaRPr lang="en-US" dirty="0" smtClean="0"/>
          </a:p>
          <a:p>
            <a:pPr marL="0" indent="0">
              <a:buNone/>
            </a:pPr>
            <a:endParaRPr lang="en-US" dirty="0"/>
          </a:p>
          <a:p>
            <a:pPr marL="0" indent="0">
              <a:buNone/>
            </a:pPr>
            <a:r>
              <a:rPr lang="en-US" dirty="0" smtClean="0"/>
              <a:t> </a:t>
            </a:r>
            <a:endParaRPr lang="en-US" dirty="0"/>
          </a:p>
          <a:p>
            <a:pPr marL="0" indent="0">
              <a:buNone/>
            </a:pPr>
            <a:r>
              <a:rPr lang="en-US" dirty="0" smtClean="0"/>
              <a:t> </a:t>
            </a:r>
            <a:endParaRPr lang="en-US" dirty="0"/>
          </a:p>
          <a:p>
            <a:pPr marL="0" indent="0">
              <a:buNone/>
            </a:pPr>
            <a:endParaRPr lang="en-US" dirty="0"/>
          </a:p>
          <a:p>
            <a:pPr marL="0" indent="0">
              <a:buNone/>
            </a:pPr>
            <a:r>
              <a:rPr lang="en-US" dirty="0" smtClean="0"/>
              <a:t> </a:t>
            </a:r>
            <a:endParaRPr lang="en-US" dirty="0"/>
          </a:p>
          <a:p>
            <a:endParaRPr lang="en-US" dirty="0"/>
          </a:p>
        </p:txBody>
      </p:sp>
      <p:pic>
        <p:nvPicPr>
          <p:cNvPr id="4" name="Picture 3"/>
          <p:cNvPicPr>
            <a:picLocks noChangeAspect="1"/>
          </p:cNvPicPr>
          <p:nvPr/>
        </p:nvPicPr>
        <p:blipFill>
          <a:blip r:embed="rId3"/>
          <a:stretch>
            <a:fillRect/>
          </a:stretch>
        </p:blipFill>
        <p:spPr>
          <a:xfrm>
            <a:off x="0" y="1238958"/>
            <a:ext cx="8889047" cy="4887205"/>
          </a:xfrm>
          <a:prstGeom prst="rect">
            <a:avLst/>
          </a:prstGeom>
        </p:spPr>
      </p:pic>
    </p:spTree>
    <p:extLst>
      <p:ext uri="{BB962C8B-B14F-4D97-AF65-F5344CB8AC3E}">
        <p14:creationId xmlns:p14="http://schemas.microsoft.com/office/powerpoint/2010/main" val="3340777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Bio Slurry impact to Crops  </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75" y="1262063"/>
            <a:ext cx="3461840" cy="194461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7748" y="1207473"/>
            <a:ext cx="3685250" cy="207011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365" y="3712191"/>
            <a:ext cx="3547850" cy="1992928"/>
          </a:xfrm>
          <a:prstGeom prst="rect">
            <a:avLst/>
          </a:prstGeom>
        </p:spPr>
      </p:pic>
      <p:pic>
        <p:nvPicPr>
          <p:cNvPr id="7" name="Picture 6"/>
          <p:cNvPicPr>
            <a:picLocks noChangeAspect="1"/>
          </p:cNvPicPr>
          <p:nvPr/>
        </p:nvPicPr>
        <p:blipFill>
          <a:blip r:embed="rId6"/>
          <a:stretch>
            <a:fillRect/>
          </a:stretch>
        </p:blipFill>
        <p:spPr>
          <a:xfrm>
            <a:off x="3125267" y="4019044"/>
            <a:ext cx="2975106" cy="162167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4016" y="2588741"/>
            <a:ext cx="2130883" cy="3793441"/>
          </a:xfrm>
          <a:prstGeom prst="rect">
            <a:avLst/>
          </a:prstGeom>
        </p:spPr>
      </p:pic>
    </p:spTree>
    <p:extLst>
      <p:ext uri="{BB962C8B-B14F-4D97-AF65-F5344CB8AC3E}">
        <p14:creationId xmlns:p14="http://schemas.microsoft.com/office/powerpoint/2010/main" val="1877905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3200" b="1" dirty="0" smtClean="0"/>
              <a:t>RESCO </a:t>
            </a:r>
            <a:br>
              <a:rPr lang="en-US" sz="3200" b="1" dirty="0" smtClean="0"/>
            </a:br>
            <a:r>
              <a:rPr lang="en-US" sz="3200" b="1" dirty="0" smtClean="0"/>
              <a:t>Renewable Energy Service Company </a:t>
            </a:r>
            <a:br>
              <a:rPr lang="en-US" sz="3200" b="1" dirty="0" smtClean="0"/>
            </a:br>
            <a:r>
              <a:rPr lang="en-US" sz="3200" b="1" dirty="0" smtClean="0"/>
              <a:t>Sumba pilot </a:t>
            </a:r>
            <a:endParaRPr lang="en-US" sz="3200" dirty="0"/>
          </a:p>
        </p:txBody>
      </p:sp>
      <p:sp>
        <p:nvSpPr>
          <p:cNvPr id="3" name="Content Placeholder 2"/>
          <p:cNvSpPr>
            <a:spLocks noGrp="1"/>
          </p:cNvSpPr>
          <p:nvPr>
            <p:ph idx="1"/>
          </p:nvPr>
        </p:nvSpPr>
        <p:spPr/>
        <p:txBody>
          <a:bodyPr>
            <a:normAutofit/>
          </a:bodyPr>
          <a:lstStyle/>
          <a:p>
            <a:pPr lvl="0"/>
            <a:endParaRPr lang="en-US" dirty="0" smtClean="0"/>
          </a:p>
          <a:p>
            <a:pPr lvl="0"/>
            <a:endParaRPr lang="en-US" dirty="0"/>
          </a:p>
          <a:p>
            <a:pPr marL="0" indent="0">
              <a:buNone/>
            </a:pPr>
            <a:r>
              <a:rPr lang="en-US" dirty="0" smtClean="0"/>
              <a:t> </a:t>
            </a:r>
            <a:endParaRPr lang="en-US" dirty="0"/>
          </a:p>
          <a:p>
            <a:pPr marL="0" indent="0">
              <a:buNone/>
            </a:pPr>
            <a:endParaRPr lang="en-US" dirty="0"/>
          </a:p>
          <a:p>
            <a:pPr marL="0" indent="0">
              <a:buNone/>
            </a:pPr>
            <a:r>
              <a:rPr lang="en-US" dirty="0" smtClean="0"/>
              <a:t> </a:t>
            </a:r>
            <a:endParaRPr lang="en-US" dirty="0"/>
          </a:p>
          <a:p>
            <a:endParaRPr lang="en-US" dirty="0"/>
          </a:p>
        </p:txBody>
      </p:sp>
      <p:sp>
        <p:nvSpPr>
          <p:cNvPr id="4" name="TextBox 3"/>
          <p:cNvSpPr txBox="1"/>
          <p:nvPr/>
        </p:nvSpPr>
        <p:spPr>
          <a:xfrm>
            <a:off x="829995" y="2053883"/>
            <a:ext cx="7343334" cy="4154984"/>
          </a:xfrm>
          <a:prstGeom prst="rect">
            <a:avLst/>
          </a:prstGeom>
          <a:noFill/>
        </p:spPr>
        <p:txBody>
          <a:bodyPr wrap="square" rtlCol="0">
            <a:spAutoFit/>
          </a:bodyPr>
          <a:lstStyle/>
          <a:p>
            <a:r>
              <a:rPr lang="en-US" sz="2400" b="1" dirty="0" smtClean="0"/>
              <a:t>Rationale </a:t>
            </a:r>
          </a:p>
          <a:p>
            <a:endParaRPr lang="en-US" sz="2400" dirty="0"/>
          </a:p>
          <a:p>
            <a:pPr marL="342900" indent="-342900">
              <a:buFont typeface="Arial" panose="020B0604020202020204" pitchFamily="34" charset="0"/>
              <a:buChar char="•"/>
            </a:pPr>
            <a:r>
              <a:rPr lang="en-US" sz="2400" dirty="0" smtClean="0"/>
              <a:t>Indonesia solar </a:t>
            </a:r>
            <a:r>
              <a:rPr lang="en-US" sz="2400" dirty="0" err="1" smtClean="0"/>
              <a:t>pv</a:t>
            </a:r>
            <a:r>
              <a:rPr lang="en-US" sz="2400" dirty="0" smtClean="0"/>
              <a:t> market is less than 0.1% in 2016 (Canadian Solar – resource person)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Solar </a:t>
            </a:r>
            <a:r>
              <a:rPr lang="en-US" sz="2400" dirty="0" err="1" smtClean="0"/>
              <a:t>pv</a:t>
            </a:r>
            <a:r>
              <a:rPr lang="en-US" sz="2400" dirty="0" smtClean="0"/>
              <a:t> installation is still hit and run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err="1" smtClean="0"/>
              <a:t>Expor</a:t>
            </a:r>
            <a:r>
              <a:rPr lang="en-US" sz="2400" dirty="0" smtClean="0"/>
              <a:t> import MCB is already available – PLN users can have a benefit by installing solar </a:t>
            </a:r>
            <a:r>
              <a:rPr lang="en-US" sz="2400" dirty="0" err="1" smtClean="0"/>
              <a:t>pv</a:t>
            </a:r>
            <a:r>
              <a:rPr lang="en-US" sz="2400" dirty="0" smtClean="0"/>
              <a:t> </a:t>
            </a:r>
          </a:p>
          <a:p>
            <a:endParaRPr lang="en-US" sz="2400" dirty="0"/>
          </a:p>
          <a:p>
            <a:endParaRPr lang="en-US" sz="2400" dirty="0"/>
          </a:p>
        </p:txBody>
      </p:sp>
    </p:spTree>
    <p:extLst>
      <p:ext uri="{BB962C8B-B14F-4D97-AF65-F5344CB8AC3E}">
        <p14:creationId xmlns:p14="http://schemas.microsoft.com/office/powerpoint/2010/main" val="1012380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3200" b="1" dirty="0" smtClean="0"/>
              <a:t> FGD Topic</a:t>
            </a:r>
            <a:endParaRPr lang="en-US" sz="3200" dirty="0"/>
          </a:p>
        </p:txBody>
      </p:sp>
      <p:sp>
        <p:nvSpPr>
          <p:cNvPr id="3" name="Content Placeholder 2"/>
          <p:cNvSpPr>
            <a:spLocks noGrp="1"/>
          </p:cNvSpPr>
          <p:nvPr>
            <p:ph idx="1"/>
          </p:nvPr>
        </p:nvSpPr>
        <p:spPr/>
        <p:txBody>
          <a:bodyPr>
            <a:normAutofit/>
          </a:bodyPr>
          <a:lstStyle/>
          <a:p>
            <a:pPr lvl="0"/>
            <a:endParaRPr lang="en-US" dirty="0" smtClean="0"/>
          </a:p>
          <a:p>
            <a:pPr lvl="0"/>
            <a:endParaRPr lang="en-US" dirty="0"/>
          </a:p>
          <a:p>
            <a:pPr marL="0" indent="0">
              <a:buNone/>
            </a:pPr>
            <a:r>
              <a:rPr lang="en-US" dirty="0" smtClean="0"/>
              <a:t> </a:t>
            </a:r>
            <a:endParaRPr lang="en-US" dirty="0"/>
          </a:p>
          <a:p>
            <a:pPr marL="0" indent="0">
              <a:buNone/>
            </a:pPr>
            <a:endParaRPr lang="en-US" dirty="0"/>
          </a:p>
          <a:p>
            <a:pPr marL="0" indent="0">
              <a:buNone/>
            </a:pPr>
            <a:r>
              <a:rPr lang="en-US" dirty="0" smtClean="0"/>
              <a:t> </a:t>
            </a:r>
            <a:endParaRPr lang="en-US" dirty="0"/>
          </a:p>
          <a:p>
            <a:endParaRPr lang="en-US" dirty="0"/>
          </a:p>
        </p:txBody>
      </p:sp>
      <p:sp>
        <p:nvSpPr>
          <p:cNvPr id="4" name="Rectangle 3"/>
          <p:cNvSpPr/>
          <p:nvPr/>
        </p:nvSpPr>
        <p:spPr>
          <a:xfrm>
            <a:off x="457200" y="2194561"/>
            <a:ext cx="8229600" cy="3280898"/>
          </a:xfrm>
          <a:prstGeom prst="rect">
            <a:avLst/>
          </a:prstGeom>
        </p:spPr>
        <p:txBody>
          <a:bodyPr wrap="square">
            <a:spAutoFit/>
          </a:bodyPr>
          <a:lstStyle/>
          <a:p>
            <a:pPr marL="342900" lvl="0" indent="-342900">
              <a:spcBef>
                <a:spcPct val="20000"/>
              </a:spcBef>
              <a:buFont typeface="Arial"/>
              <a:buChar char="•"/>
            </a:pPr>
            <a:r>
              <a:rPr lang="en-US" sz="2800" dirty="0" err="1">
                <a:solidFill>
                  <a:prstClr val="black"/>
                </a:solidFill>
              </a:rPr>
              <a:t>Pengentasan</a:t>
            </a:r>
            <a:r>
              <a:rPr lang="en-US" sz="2800" dirty="0">
                <a:solidFill>
                  <a:prstClr val="black"/>
                </a:solidFill>
              </a:rPr>
              <a:t> </a:t>
            </a:r>
            <a:r>
              <a:rPr lang="en-US" sz="2800" dirty="0" err="1">
                <a:solidFill>
                  <a:prstClr val="black"/>
                </a:solidFill>
              </a:rPr>
              <a:t>kemiskinan</a:t>
            </a:r>
            <a:r>
              <a:rPr lang="en-US" sz="2800" dirty="0">
                <a:solidFill>
                  <a:prstClr val="black"/>
                </a:solidFill>
              </a:rPr>
              <a:t> </a:t>
            </a:r>
            <a:r>
              <a:rPr lang="en-US" sz="2800" dirty="0" err="1">
                <a:solidFill>
                  <a:prstClr val="black"/>
                </a:solidFill>
              </a:rPr>
              <a:t>energi</a:t>
            </a:r>
            <a:r>
              <a:rPr lang="en-US" sz="2800" dirty="0">
                <a:solidFill>
                  <a:prstClr val="black"/>
                </a:solidFill>
              </a:rPr>
              <a:t> di Indonesia dan </a:t>
            </a:r>
            <a:r>
              <a:rPr lang="en-US" sz="2800" dirty="0" err="1">
                <a:solidFill>
                  <a:prstClr val="black"/>
                </a:solidFill>
              </a:rPr>
              <a:t>bagaimana</a:t>
            </a:r>
            <a:r>
              <a:rPr lang="en-US" sz="2800" dirty="0">
                <a:solidFill>
                  <a:prstClr val="black"/>
                </a:solidFill>
              </a:rPr>
              <a:t> </a:t>
            </a:r>
            <a:r>
              <a:rPr lang="en-US" sz="2800" dirty="0" err="1">
                <a:solidFill>
                  <a:prstClr val="black"/>
                </a:solidFill>
              </a:rPr>
              <a:t>peran</a:t>
            </a:r>
            <a:r>
              <a:rPr lang="en-US" sz="2800" dirty="0">
                <a:solidFill>
                  <a:prstClr val="black"/>
                </a:solidFill>
              </a:rPr>
              <a:t> </a:t>
            </a:r>
            <a:r>
              <a:rPr lang="en-US" sz="2800" dirty="0" err="1">
                <a:solidFill>
                  <a:prstClr val="black"/>
                </a:solidFill>
              </a:rPr>
              <a:t>generasi</a:t>
            </a:r>
            <a:r>
              <a:rPr lang="en-US" sz="2800" dirty="0">
                <a:solidFill>
                  <a:prstClr val="black"/>
                </a:solidFill>
              </a:rPr>
              <a:t> millennial </a:t>
            </a:r>
            <a:r>
              <a:rPr lang="en-US" sz="2800" dirty="0" err="1">
                <a:solidFill>
                  <a:prstClr val="black"/>
                </a:solidFill>
              </a:rPr>
              <a:t>dalam</a:t>
            </a:r>
            <a:r>
              <a:rPr lang="en-US" sz="2800" dirty="0">
                <a:solidFill>
                  <a:prstClr val="black"/>
                </a:solidFill>
              </a:rPr>
              <a:t> </a:t>
            </a:r>
            <a:r>
              <a:rPr lang="en-US" sz="2800" dirty="0" err="1">
                <a:solidFill>
                  <a:prstClr val="black"/>
                </a:solidFill>
              </a:rPr>
              <a:t>membantu</a:t>
            </a:r>
            <a:r>
              <a:rPr lang="en-US" sz="2800" dirty="0">
                <a:solidFill>
                  <a:prstClr val="black"/>
                </a:solidFill>
              </a:rPr>
              <a:t> </a:t>
            </a:r>
            <a:r>
              <a:rPr lang="en-US" sz="2800" dirty="0" err="1">
                <a:solidFill>
                  <a:prstClr val="black"/>
                </a:solidFill>
              </a:rPr>
              <a:t>penyelesaiannya</a:t>
            </a:r>
            <a:endParaRPr lang="en-US" sz="2800" dirty="0">
              <a:solidFill>
                <a:prstClr val="black"/>
              </a:solidFill>
            </a:endParaRPr>
          </a:p>
          <a:p>
            <a:pPr lvl="0">
              <a:spcBef>
                <a:spcPct val="20000"/>
              </a:spcBef>
            </a:pPr>
            <a:endParaRPr lang="en-US" sz="2800" dirty="0">
              <a:solidFill>
                <a:prstClr val="black"/>
              </a:solidFill>
            </a:endParaRPr>
          </a:p>
          <a:p>
            <a:pPr marL="342900" lvl="0" indent="-342900">
              <a:spcBef>
                <a:spcPct val="20000"/>
              </a:spcBef>
              <a:buFont typeface="Arial"/>
              <a:buChar char="•"/>
            </a:pPr>
            <a:r>
              <a:rPr lang="en-US" sz="2800" dirty="0" err="1">
                <a:solidFill>
                  <a:prstClr val="black"/>
                </a:solidFill>
              </a:rPr>
              <a:t>Membahas</a:t>
            </a:r>
            <a:r>
              <a:rPr lang="en-US" sz="2800" dirty="0">
                <a:solidFill>
                  <a:prstClr val="black"/>
                </a:solidFill>
              </a:rPr>
              <a:t> </a:t>
            </a:r>
            <a:r>
              <a:rPr lang="en-US" sz="2800" dirty="0" err="1">
                <a:solidFill>
                  <a:prstClr val="black"/>
                </a:solidFill>
              </a:rPr>
              <a:t>isu-isu</a:t>
            </a:r>
            <a:r>
              <a:rPr lang="en-US" sz="2800" dirty="0">
                <a:solidFill>
                  <a:prstClr val="black"/>
                </a:solidFill>
              </a:rPr>
              <a:t> </a:t>
            </a:r>
            <a:r>
              <a:rPr lang="en-US" sz="2800" i="1" dirty="0">
                <a:solidFill>
                  <a:prstClr val="black"/>
                </a:solidFill>
              </a:rPr>
              <a:t>sustainability</a:t>
            </a:r>
            <a:r>
              <a:rPr lang="en-US" sz="2800" dirty="0">
                <a:solidFill>
                  <a:prstClr val="black"/>
                </a:solidFill>
              </a:rPr>
              <a:t> </a:t>
            </a:r>
            <a:r>
              <a:rPr lang="en-US" sz="2800" dirty="0" err="1">
                <a:solidFill>
                  <a:prstClr val="black"/>
                </a:solidFill>
              </a:rPr>
              <a:t>seperti</a:t>
            </a:r>
            <a:r>
              <a:rPr lang="en-US" sz="2800" dirty="0">
                <a:solidFill>
                  <a:prstClr val="black"/>
                </a:solidFill>
              </a:rPr>
              <a:t> </a:t>
            </a:r>
            <a:r>
              <a:rPr lang="en-US" sz="2800" dirty="0" err="1">
                <a:solidFill>
                  <a:prstClr val="black"/>
                </a:solidFill>
              </a:rPr>
              <a:t>diversifikasi</a:t>
            </a:r>
            <a:r>
              <a:rPr lang="en-US" sz="2800" dirty="0">
                <a:solidFill>
                  <a:prstClr val="black"/>
                </a:solidFill>
              </a:rPr>
              <a:t>, </a:t>
            </a:r>
            <a:r>
              <a:rPr lang="en-US" sz="2800" dirty="0" err="1">
                <a:solidFill>
                  <a:prstClr val="black"/>
                </a:solidFill>
              </a:rPr>
              <a:t>konservasi</a:t>
            </a:r>
            <a:r>
              <a:rPr lang="en-US" sz="2800" dirty="0">
                <a:solidFill>
                  <a:prstClr val="black"/>
                </a:solidFill>
              </a:rPr>
              <a:t> dan </a:t>
            </a:r>
            <a:r>
              <a:rPr lang="en-US" sz="2800" dirty="0" err="1">
                <a:solidFill>
                  <a:prstClr val="black"/>
                </a:solidFill>
              </a:rPr>
              <a:t>efisiensi</a:t>
            </a:r>
            <a:r>
              <a:rPr lang="en-US" sz="2800" dirty="0">
                <a:solidFill>
                  <a:prstClr val="black"/>
                </a:solidFill>
              </a:rPr>
              <a:t> </a:t>
            </a:r>
            <a:r>
              <a:rPr lang="en-US" sz="2800" dirty="0" err="1">
                <a:solidFill>
                  <a:prstClr val="black"/>
                </a:solidFill>
              </a:rPr>
              <a:t>energi</a:t>
            </a:r>
            <a:r>
              <a:rPr lang="en-US" sz="2800" dirty="0">
                <a:solidFill>
                  <a:prstClr val="black"/>
                </a:solidFill>
              </a:rPr>
              <a:t> </a:t>
            </a:r>
            <a:r>
              <a:rPr lang="en-US" sz="2800" dirty="0" err="1">
                <a:solidFill>
                  <a:prstClr val="black"/>
                </a:solidFill>
              </a:rPr>
              <a:t>serta</a:t>
            </a:r>
            <a:r>
              <a:rPr lang="en-US" sz="2800" dirty="0">
                <a:solidFill>
                  <a:prstClr val="black"/>
                </a:solidFill>
              </a:rPr>
              <a:t> </a:t>
            </a:r>
            <a:r>
              <a:rPr lang="en-US" sz="2800" dirty="0" err="1">
                <a:solidFill>
                  <a:prstClr val="black"/>
                </a:solidFill>
              </a:rPr>
              <a:t>peran</a:t>
            </a:r>
            <a:r>
              <a:rPr lang="en-US" sz="2800" dirty="0">
                <a:solidFill>
                  <a:prstClr val="black"/>
                </a:solidFill>
              </a:rPr>
              <a:t> </a:t>
            </a:r>
            <a:r>
              <a:rPr lang="en-US" sz="2800" dirty="0" err="1">
                <a:solidFill>
                  <a:prstClr val="black"/>
                </a:solidFill>
              </a:rPr>
              <a:t>anak</a:t>
            </a:r>
            <a:r>
              <a:rPr lang="en-US" sz="2800" dirty="0">
                <a:solidFill>
                  <a:prstClr val="black"/>
                </a:solidFill>
              </a:rPr>
              <a:t> </a:t>
            </a:r>
            <a:r>
              <a:rPr lang="en-US" sz="2800" dirty="0" err="1">
                <a:solidFill>
                  <a:prstClr val="black"/>
                </a:solidFill>
              </a:rPr>
              <a:t>muda</a:t>
            </a:r>
            <a:r>
              <a:rPr lang="en-US" sz="2800" dirty="0">
                <a:solidFill>
                  <a:prstClr val="black"/>
                </a:solidFill>
              </a:rPr>
              <a:t> </a:t>
            </a:r>
            <a:r>
              <a:rPr lang="en-US" sz="2800" dirty="0" err="1">
                <a:solidFill>
                  <a:prstClr val="black"/>
                </a:solidFill>
              </a:rPr>
              <a:t>dalam</a:t>
            </a:r>
            <a:r>
              <a:rPr lang="en-US" sz="2800" dirty="0">
                <a:solidFill>
                  <a:prstClr val="black"/>
                </a:solidFill>
              </a:rPr>
              <a:t> </a:t>
            </a:r>
            <a:r>
              <a:rPr lang="en-US" sz="2800" dirty="0" err="1">
                <a:solidFill>
                  <a:prstClr val="black"/>
                </a:solidFill>
              </a:rPr>
              <a:t>konteks-konteks</a:t>
            </a:r>
            <a:r>
              <a:rPr lang="en-US" sz="2800" dirty="0">
                <a:solidFill>
                  <a:prstClr val="black"/>
                </a:solidFill>
              </a:rPr>
              <a:t> </a:t>
            </a:r>
            <a:r>
              <a:rPr lang="en-US" sz="2800" dirty="0" err="1">
                <a:solidFill>
                  <a:prstClr val="black"/>
                </a:solidFill>
              </a:rPr>
              <a:t>tersebut</a:t>
            </a:r>
            <a:endParaRPr lang="en-US" sz="2800" dirty="0">
              <a:solidFill>
                <a:prstClr val="black"/>
              </a:solidFill>
            </a:endParaRPr>
          </a:p>
        </p:txBody>
      </p:sp>
    </p:spTree>
    <p:extLst>
      <p:ext uri="{BB962C8B-B14F-4D97-AF65-F5344CB8AC3E}">
        <p14:creationId xmlns:p14="http://schemas.microsoft.com/office/powerpoint/2010/main" val="2223649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3200" b="1" dirty="0" smtClean="0"/>
              <a:t>What millennials can do ??</a:t>
            </a:r>
            <a:endParaRPr lang="en-US" sz="3200" dirty="0"/>
          </a:p>
        </p:txBody>
      </p:sp>
      <p:sp>
        <p:nvSpPr>
          <p:cNvPr id="3" name="Content Placeholder 2"/>
          <p:cNvSpPr>
            <a:spLocks noGrp="1"/>
          </p:cNvSpPr>
          <p:nvPr>
            <p:ph idx="1"/>
          </p:nvPr>
        </p:nvSpPr>
        <p:spPr>
          <a:xfrm>
            <a:off x="457200" y="1600201"/>
            <a:ext cx="8229600" cy="3872132"/>
          </a:xfrm>
        </p:spPr>
        <p:txBody>
          <a:bodyPr>
            <a:normAutofit/>
          </a:bodyPr>
          <a:lstStyle/>
          <a:p>
            <a:pPr lvl="0"/>
            <a:endParaRPr lang="en-US" dirty="0" smtClean="0"/>
          </a:p>
          <a:p>
            <a:pPr lvl="0"/>
            <a:endParaRPr lang="en-US" dirty="0"/>
          </a:p>
          <a:p>
            <a:pPr marL="0" indent="0">
              <a:buNone/>
            </a:pPr>
            <a:r>
              <a:rPr lang="en-US" dirty="0" smtClean="0"/>
              <a:t> </a:t>
            </a:r>
            <a:endParaRPr lang="en-US" dirty="0"/>
          </a:p>
          <a:p>
            <a:pPr marL="0" indent="0">
              <a:buNone/>
            </a:pPr>
            <a:endParaRPr lang="en-US" dirty="0"/>
          </a:p>
          <a:p>
            <a:pPr marL="0" indent="0">
              <a:buNone/>
            </a:pPr>
            <a:r>
              <a:rPr lang="en-US" dirty="0" smtClean="0"/>
              <a:t> </a:t>
            </a:r>
            <a:endParaRPr lang="en-US" dirty="0"/>
          </a:p>
          <a:p>
            <a:endParaRPr lang="en-US" dirty="0"/>
          </a:p>
        </p:txBody>
      </p:sp>
      <p:sp>
        <p:nvSpPr>
          <p:cNvPr id="4" name="Rectangle 3"/>
          <p:cNvSpPr/>
          <p:nvPr/>
        </p:nvSpPr>
        <p:spPr>
          <a:xfrm>
            <a:off x="457200" y="2194561"/>
            <a:ext cx="8229600" cy="3453253"/>
          </a:xfrm>
          <a:prstGeom prst="rect">
            <a:avLst/>
          </a:prstGeom>
        </p:spPr>
        <p:txBody>
          <a:bodyPr wrap="square">
            <a:spAutoFit/>
          </a:bodyPr>
          <a:lstStyle/>
          <a:p>
            <a:pPr marL="342900" lvl="0" indent="-342900">
              <a:spcBef>
                <a:spcPct val="20000"/>
              </a:spcBef>
              <a:buFont typeface="Arial"/>
              <a:buChar char="•"/>
            </a:pPr>
            <a:r>
              <a:rPr lang="en-US" sz="2800" dirty="0" smtClean="0">
                <a:solidFill>
                  <a:prstClr val="black"/>
                </a:solidFill>
              </a:rPr>
              <a:t> Attitude towards Energy  (conserve, green style)</a:t>
            </a:r>
            <a:endParaRPr lang="en-US" sz="2800" dirty="0">
              <a:solidFill>
                <a:prstClr val="black"/>
              </a:solidFill>
            </a:endParaRPr>
          </a:p>
          <a:p>
            <a:pPr lvl="0">
              <a:spcBef>
                <a:spcPct val="20000"/>
              </a:spcBef>
            </a:pPr>
            <a:endParaRPr lang="en-US" sz="2800" dirty="0">
              <a:solidFill>
                <a:prstClr val="black"/>
              </a:solidFill>
            </a:endParaRPr>
          </a:p>
          <a:p>
            <a:pPr marL="342900" lvl="0" indent="-342900">
              <a:spcBef>
                <a:spcPct val="20000"/>
              </a:spcBef>
              <a:buFont typeface="Arial"/>
              <a:buChar char="•"/>
            </a:pPr>
            <a:r>
              <a:rPr lang="en-US" sz="2800" dirty="0" smtClean="0">
                <a:solidFill>
                  <a:prstClr val="black"/>
                </a:solidFill>
              </a:rPr>
              <a:t> Mastery the technology (relatively easy, and can be small scale)</a:t>
            </a:r>
          </a:p>
          <a:p>
            <a:pPr marL="342900" lvl="0" indent="-342900">
              <a:spcBef>
                <a:spcPct val="20000"/>
              </a:spcBef>
              <a:buFont typeface="Arial"/>
              <a:buChar char="•"/>
            </a:pPr>
            <a:endParaRPr lang="en-US" sz="2800" dirty="0">
              <a:solidFill>
                <a:prstClr val="black"/>
              </a:solidFill>
            </a:endParaRPr>
          </a:p>
          <a:p>
            <a:pPr marL="342900" lvl="0" indent="-342900">
              <a:spcBef>
                <a:spcPct val="20000"/>
              </a:spcBef>
              <a:buFont typeface="Arial"/>
              <a:buChar char="•"/>
            </a:pPr>
            <a:r>
              <a:rPr lang="en-US" sz="2800" dirty="0" smtClean="0">
                <a:solidFill>
                  <a:prstClr val="black"/>
                </a:solidFill>
              </a:rPr>
              <a:t>Be Entrepreneurial – take part in Renewable Energy Business  (IPPs)   </a:t>
            </a:r>
            <a:r>
              <a:rPr lang="en-US" sz="2000" dirty="0" err="1" smtClean="0">
                <a:solidFill>
                  <a:prstClr val="black"/>
                </a:solidFill>
              </a:rPr>
              <a:t>eg</a:t>
            </a:r>
            <a:r>
              <a:rPr lang="en-US" sz="2000" dirty="0" smtClean="0">
                <a:solidFill>
                  <a:prstClr val="black"/>
                </a:solidFill>
              </a:rPr>
              <a:t>.  - EBTKE target 6400 MW PLTS in 2025</a:t>
            </a:r>
            <a:endParaRPr lang="en-US" sz="2000" dirty="0">
              <a:solidFill>
                <a:prstClr val="black"/>
              </a:solidFill>
            </a:endParaRPr>
          </a:p>
        </p:txBody>
      </p:sp>
    </p:spTree>
    <p:extLst>
      <p:ext uri="{BB962C8B-B14F-4D97-AF65-F5344CB8AC3E}">
        <p14:creationId xmlns:p14="http://schemas.microsoft.com/office/powerpoint/2010/main" val="3988859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3200" b="1" dirty="0" smtClean="0"/>
              <a:t>References </a:t>
            </a:r>
            <a:endParaRPr lang="en-US" sz="3200" dirty="0"/>
          </a:p>
        </p:txBody>
      </p:sp>
      <p:sp>
        <p:nvSpPr>
          <p:cNvPr id="3" name="Content Placeholder 2"/>
          <p:cNvSpPr>
            <a:spLocks noGrp="1"/>
          </p:cNvSpPr>
          <p:nvPr>
            <p:ph idx="1"/>
          </p:nvPr>
        </p:nvSpPr>
        <p:spPr>
          <a:xfrm>
            <a:off x="457200" y="1600201"/>
            <a:ext cx="8229600" cy="3872132"/>
          </a:xfrm>
        </p:spPr>
        <p:txBody>
          <a:bodyPr>
            <a:normAutofit/>
          </a:bodyPr>
          <a:lstStyle/>
          <a:p>
            <a:pPr lvl="0"/>
            <a:endParaRPr lang="en-US" dirty="0" smtClean="0"/>
          </a:p>
          <a:p>
            <a:pPr lvl="0"/>
            <a:endParaRPr lang="en-US" dirty="0"/>
          </a:p>
          <a:p>
            <a:pPr marL="0" indent="0">
              <a:buNone/>
            </a:pPr>
            <a:r>
              <a:rPr lang="en-US" dirty="0" smtClean="0"/>
              <a:t> </a:t>
            </a:r>
            <a:endParaRPr lang="en-US" dirty="0"/>
          </a:p>
          <a:p>
            <a:pPr marL="0" indent="0">
              <a:buNone/>
            </a:pPr>
            <a:endParaRPr lang="en-US" dirty="0"/>
          </a:p>
          <a:p>
            <a:pPr marL="0" indent="0">
              <a:buNone/>
            </a:pPr>
            <a:r>
              <a:rPr lang="en-US" dirty="0" smtClean="0"/>
              <a:t> </a:t>
            </a:r>
            <a:endParaRPr lang="en-US" dirty="0"/>
          </a:p>
          <a:p>
            <a:endParaRPr lang="en-US" dirty="0"/>
          </a:p>
        </p:txBody>
      </p:sp>
      <p:sp>
        <p:nvSpPr>
          <p:cNvPr id="4" name="Rectangle 3"/>
          <p:cNvSpPr/>
          <p:nvPr/>
        </p:nvSpPr>
        <p:spPr>
          <a:xfrm>
            <a:off x="457200" y="2194561"/>
            <a:ext cx="8229600" cy="3367076"/>
          </a:xfrm>
          <a:prstGeom prst="rect">
            <a:avLst/>
          </a:prstGeom>
        </p:spPr>
        <p:txBody>
          <a:bodyPr wrap="square">
            <a:spAutoFit/>
          </a:bodyPr>
          <a:lstStyle/>
          <a:p>
            <a:pPr marL="342900" lvl="0" indent="-342900">
              <a:spcBef>
                <a:spcPct val="20000"/>
              </a:spcBef>
              <a:buFont typeface="Arial"/>
              <a:buChar char="•"/>
            </a:pPr>
            <a:r>
              <a:rPr lang="en-US" sz="2800" dirty="0" smtClean="0">
                <a:solidFill>
                  <a:prstClr val="black"/>
                </a:solidFill>
              </a:rPr>
              <a:t> 1. Fossil fuel subsidies in Indonesia, Trends Impacts and Reform, ADB 2015 </a:t>
            </a:r>
            <a:endParaRPr lang="en-US" sz="2800" dirty="0">
              <a:solidFill>
                <a:prstClr val="black"/>
              </a:solidFill>
            </a:endParaRPr>
          </a:p>
          <a:p>
            <a:pPr lvl="0">
              <a:spcBef>
                <a:spcPct val="20000"/>
              </a:spcBef>
            </a:pPr>
            <a:endParaRPr lang="en-US" sz="2800" dirty="0">
              <a:solidFill>
                <a:prstClr val="black"/>
              </a:solidFill>
            </a:endParaRPr>
          </a:p>
          <a:p>
            <a:pPr marL="342900" lvl="0" indent="-342900">
              <a:spcBef>
                <a:spcPct val="20000"/>
              </a:spcBef>
              <a:buFont typeface="Arial"/>
              <a:buChar char="•"/>
            </a:pPr>
            <a:r>
              <a:rPr lang="en-US" sz="2800" dirty="0" smtClean="0">
                <a:solidFill>
                  <a:prstClr val="black"/>
                </a:solidFill>
              </a:rPr>
              <a:t>  2. Indonesia Energy Subsidy Review , IISD Volume 1 and 2</a:t>
            </a:r>
          </a:p>
          <a:p>
            <a:pPr marL="342900" lvl="0" indent="-342900">
              <a:spcBef>
                <a:spcPct val="20000"/>
              </a:spcBef>
              <a:buFont typeface="Arial"/>
              <a:buChar char="•"/>
            </a:pPr>
            <a:r>
              <a:rPr lang="en-US" sz="2800" dirty="0" smtClean="0">
                <a:solidFill>
                  <a:prstClr val="black"/>
                </a:solidFill>
              </a:rPr>
              <a:t>Article (14 June 2016)  : EBTKE -  45,000 MW </a:t>
            </a:r>
            <a:r>
              <a:rPr lang="en-US" sz="2800" dirty="0" err="1" smtClean="0">
                <a:solidFill>
                  <a:prstClr val="black"/>
                </a:solidFill>
              </a:rPr>
              <a:t>untuk</a:t>
            </a:r>
            <a:r>
              <a:rPr lang="en-US" sz="2800" dirty="0" smtClean="0">
                <a:solidFill>
                  <a:prstClr val="black"/>
                </a:solidFill>
              </a:rPr>
              <a:t> </a:t>
            </a:r>
            <a:r>
              <a:rPr lang="en-US" sz="2800" dirty="0" err="1" smtClean="0">
                <a:solidFill>
                  <a:prstClr val="black"/>
                </a:solidFill>
              </a:rPr>
              <a:t>mencapai</a:t>
            </a:r>
            <a:r>
              <a:rPr lang="en-US" sz="2800" dirty="0" smtClean="0">
                <a:solidFill>
                  <a:prstClr val="black"/>
                </a:solidFill>
              </a:rPr>
              <a:t> 23% </a:t>
            </a:r>
            <a:r>
              <a:rPr lang="en-US" sz="2800" dirty="0" err="1" smtClean="0">
                <a:solidFill>
                  <a:prstClr val="black"/>
                </a:solidFill>
              </a:rPr>
              <a:t>bauran</a:t>
            </a:r>
            <a:r>
              <a:rPr lang="en-US" sz="2800" dirty="0" smtClean="0">
                <a:solidFill>
                  <a:prstClr val="black"/>
                </a:solidFill>
              </a:rPr>
              <a:t> di </a:t>
            </a:r>
            <a:r>
              <a:rPr lang="en-US" sz="2800" dirty="0" err="1" smtClean="0">
                <a:solidFill>
                  <a:prstClr val="black"/>
                </a:solidFill>
              </a:rPr>
              <a:t>tahun</a:t>
            </a:r>
            <a:r>
              <a:rPr lang="en-US" sz="2800" dirty="0" smtClean="0">
                <a:solidFill>
                  <a:prstClr val="black"/>
                </a:solidFill>
              </a:rPr>
              <a:t> 2025</a:t>
            </a:r>
            <a:endParaRPr lang="en-US" sz="2800" dirty="0">
              <a:solidFill>
                <a:prstClr val="black"/>
              </a:solidFill>
            </a:endParaRPr>
          </a:p>
        </p:txBody>
      </p:sp>
    </p:spTree>
    <p:extLst>
      <p:ext uri="{BB962C8B-B14F-4D97-AF65-F5344CB8AC3E}">
        <p14:creationId xmlns:p14="http://schemas.microsoft.com/office/powerpoint/2010/main" val="2977542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Vision, Mission </a:t>
            </a:r>
          </a:p>
        </p:txBody>
      </p:sp>
      <p:sp>
        <p:nvSpPr>
          <p:cNvPr id="3" name="Content Placeholder 2"/>
          <p:cNvSpPr>
            <a:spLocks noGrp="1"/>
          </p:cNvSpPr>
          <p:nvPr>
            <p:ph idx="1"/>
          </p:nvPr>
        </p:nvSpPr>
        <p:spPr>
          <a:xfrm>
            <a:off x="457200" y="2514601"/>
            <a:ext cx="8229600" cy="3246120"/>
          </a:xfrm>
        </p:spPr>
        <p:txBody>
          <a:bodyPr/>
          <a:lstStyle/>
          <a:p>
            <a:pPr marL="0" indent="0">
              <a:buNone/>
            </a:pPr>
            <a:r>
              <a:rPr lang="en-US" b="1" dirty="0"/>
              <a:t>V : Indonesia resilience in food and energy </a:t>
            </a:r>
          </a:p>
          <a:p>
            <a:pPr marL="0" indent="0">
              <a:buNone/>
            </a:pPr>
            <a:endParaRPr lang="en-US" b="1" dirty="0"/>
          </a:p>
          <a:p>
            <a:pPr marL="0" indent="0">
              <a:buNone/>
            </a:pPr>
            <a:r>
              <a:rPr lang="en-US" b="1" dirty="0"/>
              <a:t>M</a:t>
            </a:r>
            <a:r>
              <a:rPr lang="en-US" dirty="0"/>
              <a:t> :  </a:t>
            </a:r>
            <a:r>
              <a:rPr lang="en-US" b="1" dirty="0"/>
              <a:t>Engaging People Towards Shared Renewable Energy Innovation and Knowledge</a:t>
            </a:r>
          </a:p>
          <a:p>
            <a:endParaRPr lang="en-US" dirty="0"/>
          </a:p>
        </p:txBody>
      </p:sp>
      <p:sp>
        <p:nvSpPr>
          <p:cNvPr id="4" name="TextBox 3"/>
          <p:cNvSpPr txBox="1"/>
          <p:nvPr/>
        </p:nvSpPr>
        <p:spPr>
          <a:xfrm>
            <a:off x="95535" y="1232972"/>
            <a:ext cx="1978940" cy="369332"/>
          </a:xfrm>
          <a:prstGeom prst="rect">
            <a:avLst/>
          </a:prstGeom>
          <a:noFill/>
        </p:spPr>
        <p:txBody>
          <a:bodyPr wrap="none" rtlCol="0">
            <a:spAutoFit/>
          </a:bodyPr>
          <a:lstStyle/>
          <a:p>
            <a:r>
              <a:rPr lang="en-US" sz="1400" dirty="0" smtClean="0">
                <a:latin typeface="Bodoni MT Black" panose="02070A03080606020203" pitchFamily="18" charset="0"/>
              </a:rPr>
              <a:t>Give People Power</a:t>
            </a:r>
            <a:r>
              <a:rPr lang="en-US" dirty="0" smtClean="0">
                <a:latin typeface="Bodoni MT Black" panose="02070A03080606020203" pitchFamily="18" charset="0"/>
              </a:rPr>
              <a:t> </a:t>
            </a:r>
            <a:endParaRPr lang="en-US" dirty="0">
              <a:latin typeface="Bodoni MT Black" panose="02070A03080606020203" pitchFamily="18" charset="0"/>
            </a:endParaRPr>
          </a:p>
        </p:txBody>
      </p:sp>
    </p:spTree>
    <p:extLst>
      <p:ext uri="{BB962C8B-B14F-4D97-AF65-F5344CB8AC3E}">
        <p14:creationId xmlns:p14="http://schemas.microsoft.com/office/powerpoint/2010/main" val="4060886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Fossil Fuel </a:t>
            </a:r>
            <a:r>
              <a:rPr lang="en-US" b="1" dirty="0" smtClean="0"/>
              <a:t>Production and Consumption </a:t>
            </a:r>
            <a:r>
              <a:rPr lang="en-US" b="1" dirty="0" smtClean="0"/>
              <a:t>in Indonesia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Indonesia </a:t>
            </a:r>
            <a:r>
              <a:rPr lang="en-US" dirty="0" smtClean="0"/>
              <a:t>is major producer of fossil fuels. The word’s largest exporter of coal by weight, a leading exporter of natural gas, till 2004 was an oil exporter. At current rates of extraction, Indonesia oil’s reserves are expected to last about 11 years, coal 14 years, natural gas 40 years (US Energy Information Administration 2013, LEMIGAS, 2012) </a:t>
            </a:r>
          </a:p>
          <a:p>
            <a:endParaRPr lang="en-US" dirty="0"/>
          </a:p>
          <a:p>
            <a:r>
              <a:rPr lang="en-US" dirty="0" smtClean="0"/>
              <a:t>Indonesia primary energy demand was doubled from 1990 – 2008, fossil fuels account for 71% (petroleum 30%, coal 22%, natural gas 19% , US EIA 2013, traditional biomass and renewable comprise 29% of energy consumption for residential in remote communities that lack access to distribution networks. </a:t>
            </a:r>
          </a:p>
          <a:p>
            <a:pPr marL="0" indent="0">
              <a:buNone/>
            </a:pPr>
            <a:endParaRPr lang="en-US" dirty="0"/>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4053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3385"/>
          </a:xfrm>
        </p:spPr>
        <p:txBody>
          <a:bodyPr>
            <a:normAutofit fontScale="90000"/>
          </a:bodyPr>
          <a:lstStyle/>
          <a:p>
            <a:r>
              <a:rPr lang="en-US" dirty="0" smtClean="0"/>
              <a:t>Fossil Fuel Subsidies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a:t>
            </a:r>
            <a:endParaRPr lang="en-US" dirty="0"/>
          </a:p>
          <a:p>
            <a:pPr marL="0" indent="0">
              <a:buNone/>
            </a:pPr>
            <a:endParaRPr lang="en-US" dirty="0"/>
          </a:p>
          <a:p>
            <a:pPr marL="0" indent="0">
              <a:buNone/>
            </a:pPr>
            <a:r>
              <a:rPr lang="en-US" dirty="0" smtClean="0"/>
              <a:t> </a:t>
            </a:r>
            <a:endParaRPr lang="en-US" dirty="0"/>
          </a:p>
          <a:p>
            <a:endParaRPr lang="en-US" dirty="0"/>
          </a:p>
        </p:txBody>
      </p:sp>
      <p:pic>
        <p:nvPicPr>
          <p:cNvPr id="4" name="Picture 3"/>
          <p:cNvPicPr>
            <a:picLocks noChangeAspect="1"/>
          </p:cNvPicPr>
          <p:nvPr/>
        </p:nvPicPr>
        <p:blipFill>
          <a:blip r:embed="rId3"/>
          <a:stretch>
            <a:fillRect/>
          </a:stretch>
        </p:blipFill>
        <p:spPr>
          <a:xfrm>
            <a:off x="132154" y="1055078"/>
            <a:ext cx="8879691" cy="4994030"/>
          </a:xfrm>
          <a:prstGeom prst="rect">
            <a:avLst/>
          </a:prstGeom>
        </p:spPr>
      </p:pic>
    </p:spTree>
    <p:extLst>
      <p:ext uri="{BB962C8B-B14F-4D97-AF65-F5344CB8AC3E}">
        <p14:creationId xmlns:p14="http://schemas.microsoft.com/office/powerpoint/2010/main" val="3060480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Indonesia Energy Subsidy Review- IISD Volume 1 and 2   </a:t>
            </a:r>
            <a:endParaRPr lang="en-US" dirty="0"/>
          </a:p>
        </p:txBody>
      </p:sp>
      <p:sp>
        <p:nvSpPr>
          <p:cNvPr id="3" name="Content Placeholder 2"/>
          <p:cNvSpPr>
            <a:spLocks noGrp="1"/>
          </p:cNvSpPr>
          <p:nvPr>
            <p:ph idx="1"/>
          </p:nvPr>
        </p:nvSpPr>
        <p:spPr/>
        <p:txBody>
          <a:bodyPr>
            <a:normAutofit fontScale="25000" lnSpcReduction="20000"/>
          </a:bodyPr>
          <a:lstStyle/>
          <a:p>
            <a:pPr marL="0" indent="0">
              <a:buNone/>
            </a:pPr>
            <a:r>
              <a:rPr lang="en-US" sz="8000" dirty="0" smtClean="0"/>
              <a:t> 2013 – </a:t>
            </a:r>
          </a:p>
          <a:p>
            <a:pPr marL="0" indent="0">
              <a:buNone/>
            </a:pPr>
            <a:r>
              <a:rPr lang="en-US" sz="8000" dirty="0" smtClean="0"/>
              <a:t>IDR 199,9 trillion petroleum product subsidy </a:t>
            </a:r>
          </a:p>
          <a:p>
            <a:pPr marL="0" indent="0">
              <a:buNone/>
            </a:pPr>
            <a:r>
              <a:rPr lang="en-US" sz="8000" dirty="0" smtClean="0"/>
              <a:t>IDR 100,0 trillion</a:t>
            </a:r>
            <a:r>
              <a:rPr lang="en-US" sz="8000" dirty="0" smtClean="0"/>
              <a:t> electricity subsidy </a:t>
            </a:r>
          </a:p>
          <a:p>
            <a:pPr marL="0" indent="0">
              <a:buNone/>
            </a:pPr>
            <a:r>
              <a:rPr lang="en-US" sz="8000" dirty="0" smtClean="0"/>
              <a:t>Make a total of IDR 299,9 trillion ∞ 2.5% GDP and 25% of total government expenditure. </a:t>
            </a:r>
          </a:p>
          <a:p>
            <a:pPr marL="0" indent="0">
              <a:buNone/>
            </a:pPr>
            <a:endParaRPr lang="en-US" sz="8000" dirty="0"/>
          </a:p>
          <a:p>
            <a:pPr marL="0" indent="0">
              <a:buNone/>
            </a:pPr>
            <a:r>
              <a:rPr lang="en-US" sz="8000" dirty="0" smtClean="0"/>
              <a:t>2014 – </a:t>
            </a:r>
          </a:p>
          <a:p>
            <a:pPr marL="0" indent="0">
              <a:buNone/>
            </a:pPr>
            <a:r>
              <a:rPr lang="en-US" sz="8000" dirty="0" smtClean="0"/>
              <a:t>Government budgeted IDR 282.1 trillion for total energy subsidy </a:t>
            </a:r>
          </a:p>
          <a:p>
            <a:pPr marL="0" indent="0">
              <a:buNone/>
            </a:pPr>
            <a:endParaRPr lang="en-US" sz="8000" dirty="0"/>
          </a:p>
          <a:p>
            <a:pPr marL="0" indent="0">
              <a:buNone/>
            </a:pPr>
            <a:r>
              <a:rPr lang="en-US" sz="8000" dirty="0" smtClean="0"/>
              <a:t>2015 </a:t>
            </a:r>
          </a:p>
          <a:p>
            <a:pPr marL="0" indent="0">
              <a:buNone/>
            </a:pPr>
            <a:r>
              <a:rPr lang="en-US" sz="8000" dirty="0" smtClean="0"/>
              <a:t>Government previous budget for subsidy is IDR 276.0 </a:t>
            </a:r>
            <a:r>
              <a:rPr lang="en-US" sz="8000" dirty="0" err="1" smtClean="0"/>
              <a:t>triilion</a:t>
            </a:r>
            <a:r>
              <a:rPr lang="en-US" sz="8000" dirty="0" smtClean="0"/>
              <a:t> </a:t>
            </a:r>
          </a:p>
          <a:p>
            <a:pPr marL="0" indent="0">
              <a:buNone/>
            </a:pPr>
            <a:r>
              <a:rPr lang="en-US" sz="8000" dirty="0" smtClean="0"/>
              <a:t>Planned to save budgeting for  IDR 195 trillion  by cut off the premium subsidy + “fixed” subsidy for solar IDR 1000 below market price </a:t>
            </a:r>
          </a:p>
          <a:p>
            <a:pPr marL="0" indent="0">
              <a:buNone/>
            </a:pPr>
            <a:r>
              <a:rPr lang="en-US" sz="8000" dirty="0" smtClean="0"/>
              <a:t>Resulting in increasing  IDR  190 trillion budget  for infrastructure = IDR 290 trillion  </a:t>
            </a:r>
          </a:p>
          <a:p>
            <a:pPr marL="0" indent="0">
              <a:buNone/>
            </a:pPr>
            <a:endParaRPr lang="en-US" sz="8000" dirty="0" smtClean="0"/>
          </a:p>
          <a:p>
            <a:pPr marL="0" indent="0">
              <a:buNone/>
            </a:pPr>
            <a:endParaRPr lang="en-US" sz="8000" dirty="0"/>
          </a:p>
          <a:p>
            <a:pPr marL="0" indent="0">
              <a:buNone/>
            </a:pPr>
            <a:endParaRPr lang="en-US" sz="8000" dirty="0" smtClean="0"/>
          </a:p>
          <a:p>
            <a:pPr marL="0" indent="0">
              <a:buNone/>
            </a:pPr>
            <a:endParaRPr lang="en-US" sz="8000" dirty="0" smtClean="0"/>
          </a:p>
          <a:p>
            <a:pPr marL="0" indent="0">
              <a:buNone/>
            </a:pPr>
            <a:endParaRPr lang="en-US" dirty="0"/>
          </a:p>
          <a:p>
            <a:pPr marL="0" indent="0">
              <a:buNone/>
            </a:pPr>
            <a:endParaRPr lang="en-US" dirty="0"/>
          </a:p>
          <a:p>
            <a:pPr marL="0" indent="0">
              <a:buNone/>
            </a:pPr>
            <a:r>
              <a:rPr lang="en-US" dirty="0" smtClean="0"/>
              <a:t> </a:t>
            </a:r>
            <a:endParaRPr lang="en-US" dirty="0"/>
          </a:p>
          <a:p>
            <a:pPr marL="0" indent="0">
              <a:buNone/>
            </a:pPr>
            <a:r>
              <a:rPr lang="en-US" dirty="0" smtClean="0"/>
              <a:t> </a:t>
            </a:r>
            <a:endParaRPr lang="en-US" dirty="0"/>
          </a:p>
          <a:p>
            <a:pPr marL="0" indent="0">
              <a:buNone/>
            </a:pPr>
            <a:endParaRPr lang="en-US" dirty="0"/>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2701359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Renewable Energy in 2025</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a:t>
            </a:r>
          </a:p>
          <a:p>
            <a:pPr marL="0" indent="0">
              <a:buNone/>
            </a:pPr>
            <a:endParaRPr lang="en-US" dirty="0"/>
          </a:p>
          <a:p>
            <a:pPr marL="0" indent="0">
              <a:buNone/>
            </a:pPr>
            <a:endParaRPr lang="en-US" dirty="0"/>
          </a:p>
          <a:p>
            <a:pPr marL="0" indent="0">
              <a:buNone/>
            </a:pPr>
            <a:r>
              <a:rPr lang="en-US" dirty="0" smtClean="0"/>
              <a:t> </a:t>
            </a:r>
            <a:endParaRPr lang="en-US" dirty="0"/>
          </a:p>
          <a:p>
            <a:pPr marL="0" indent="0">
              <a:buNone/>
            </a:pPr>
            <a:r>
              <a:rPr lang="en-US" dirty="0" smtClean="0"/>
              <a:t> </a:t>
            </a:r>
            <a:endParaRPr lang="en-US" dirty="0"/>
          </a:p>
          <a:p>
            <a:pPr marL="0" indent="0">
              <a:buNone/>
            </a:pPr>
            <a:endParaRPr lang="en-US" dirty="0"/>
          </a:p>
          <a:p>
            <a:pPr marL="0" indent="0">
              <a:buNone/>
            </a:pPr>
            <a:r>
              <a:rPr lang="en-US" dirty="0" smtClean="0"/>
              <a:t> </a:t>
            </a:r>
            <a:endParaRPr lang="en-US" dirty="0"/>
          </a:p>
          <a:p>
            <a:endParaRPr lang="en-US" dirty="0"/>
          </a:p>
        </p:txBody>
      </p:sp>
      <p:pic>
        <p:nvPicPr>
          <p:cNvPr id="4" name="Picture 3"/>
          <p:cNvPicPr>
            <a:picLocks noChangeAspect="1"/>
          </p:cNvPicPr>
          <p:nvPr/>
        </p:nvPicPr>
        <p:blipFill>
          <a:blip r:embed="rId3"/>
          <a:stretch>
            <a:fillRect/>
          </a:stretch>
        </p:blipFill>
        <p:spPr>
          <a:xfrm>
            <a:off x="789329" y="2183350"/>
            <a:ext cx="3853009" cy="3152462"/>
          </a:xfrm>
          <a:prstGeom prst="rect">
            <a:avLst/>
          </a:prstGeom>
        </p:spPr>
      </p:pic>
      <p:pic>
        <p:nvPicPr>
          <p:cNvPr id="5" name="Picture 4"/>
          <p:cNvPicPr>
            <a:picLocks noChangeAspect="1"/>
          </p:cNvPicPr>
          <p:nvPr/>
        </p:nvPicPr>
        <p:blipFill>
          <a:blip r:embed="rId4"/>
          <a:stretch>
            <a:fillRect/>
          </a:stretch>
        </p:blipFill>
        <p:spPr>
          <a:xfrm>
            <a:off x="4107472" y="2183350"/>
            <a:ext cx="4303911" cy="3012738"/>
          </a:xfrm>
          <a:prstGeom prst="rect">
            <a:avLst/>
          </a:prstGeom>
        </p:spPr>
      </p:pic>
      <p:sp>
        <p:nvSpPr>
          <p:cNvPr id="6" name="TextBox 5"/>
          <p:cNvSpPr txBox="1"/>
          <p:nvPr/>
        </p:nvSpPr>
        <p:spPr>
          <a:xfrm>
            <a:off x="4642338" y="5235076"/>
            <a:ext cx="3932359" cy="369332"/>
          </a:xfrm>
          <a:prstGeom prst="rect">
            <a:avLst/>
          </a:prstGeom>
          <a:noFill/>
        </p:spPr>
        <p:txBody>
          <a:bodyPr wrap="none" rtlCol="0">
            <a:spAutoFit/>
          </a:bodyPr>
          <a:lstStyle/>
          <a:p>
            <a:r>
              <a:rPr lang="en-US" dirty="0" smtClean="0"/>
              <a:t>Based on Presidential Decree No 5 2006</a:t>
            </a:r>
            <a:endParaRPr lang="en-US" dirty="0"/>
          </a:p>
        </p:txBody>
      </p:sp>
    </p:spTree>
    <p:extLst>
      <p:ext uri="{BB962C8B-B14F-4D97-AF65-F5344CB8AC3E}">
        <p14:creationId xmlns:p14="http://schemas.microsoft.com/office/powerpoint/2010/main" val="2414412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Renewable Energy in 2025</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a:t>
            </a:r>
          </a:p>
          <a:p>
            <a:pPr marL="0" indent="0">
              <a:buNone/>
            </a:pPr>
            <a:endParaRPr lang="en-US" dirty="0" smtClean="0"/>
          </a:p>
          <a:p>
            <a:pPr marL="0" indent="0">
              <a:buNone/>
            </a:pPr>
            <a:endParaRPr lang="en-US" dirty="0"/>
          </a:p>
          <a:p>
            <a:pPr marL="0" indent="0">
              <a:buNone/>
            </a:pPr>
            <a:r>
              <a:rPr lang="en-US" dirty="0" smtClean="0"/>
              <a:t> </a:t>
            </a:r>
            <a:endParaRPr lang="en-US" dirty="0"/>
          </a:p>
          <a:p>
            <a:pPr marL="0" indent="0">
              <a:buNone/>
            </a:pPr>
            <a:r>
              <a:rPr lang="en-US" dirty="0" smtClean="0"/>
              <a:t> </a:t>
            </a:r>
            <a:endParaRPr lang="en-US" dirty="0"/>
          </a:p>
          <a:p>
            <a:pPr marL="0" indent="0">
              <a:buNone/>
            </a:pPr>
            <a:endParaRPr lang="en-US" dirty="0"/>
          </a:p>
          <a:p>
            <a:pPr marL="0" indent="0">
              <a:buNone/>
            </a:pPr>
            <a:r>
              <a:rPr lang="en-US" dirty="0" smtClean="0"/>
              <a:t> </a:t>
            </a:r>
            <a:endParaRPr lang="en-US" dirty="0"/>
          </a:p>
          <a:p>
            <a:endParaRPr lang="en-US" dirty="0"/>
          </a:p>
        </p:txBody>
      </p:sp>
      <p:pic>
        <p:nvPicPr>
          <p:cNvPr id="7" name="Picture 6"/>
          <p:cNvPicPr>
            <a:picLocks noChangeAspect="1"/>
          </p:cNvPicPr>
          <p:nvPr/>
        </p:nvPicPr>
        <p:blipFill>
          <a:blip r:embed="rId3"/>
          <a:stretch>
            <a:fillRect/>
          </a:stretch>
        </p:blipFill>
        <p:spPr>
          <a:xfrm>
            <a:off x="417216" y="1606138"/>
            <a:ext cx="8309568" cy="3645724"/>
          </a:xfrm>
          <a:prstGeom prst="rect">
            <a:avLst/>
          </a:prstGeom>
        </p:spPr>
      </p:pic>
    </p:spTree>
    <p:extLst>
      <p:ext uri="{BB962C8B-B14F-4D97-AF65-F5344CB8AC3E}">
        <p14:creationId xmlns:p14="http://schemas.microsoft.com/office/powerpoint/2010/main" val="3269573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Renewable Energy Sector Development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a:t>
            </a:r>
          </a:p>
          <a:p>
            <a:pPr marL="0" indent="0">
              <a:buNone/>
            </a:pPr>
            <a:endParaRPr lang="en-US" dirty="0" smtClean="0"/>
          </a:p>
          <a:p>
            <a:pPr marL="0" indent="0">
              <a:buNone/>
            </a:pPr>
            <a:endParaRPr lang="en-US" dirty="0"/>
          </a:p>
          <a:p>
            <a:pPr marL="0" indent="0">
              <a:buNone/>
            </a:pPr>
            <a:r>
              <a:rPr lang="en-US" dirty="0" smtClean="0"/>
              <a:t> </a:t>
            </a:r>
            <a:endParaRPr lang="en-US" dirty="0"/>
          </a:p>
          <a:p>
            <a:pPr marL="0" indent="0">
              <a:buNone/>
            </a:pPr>
            <a:r>
              <a:rPr lang="en-US" dirty="0" smtClean="0"/>
              <a:t> </a:t>
            </a:r>
            <a:endParaRPr lang="en-US" dirty="0"/>
          </a:p>
          <a:p>
            <a:pPr marL="0" indent="0">
              <a:buNone/>
            </a:pPr>
            <a:endParaRPr lang="en-US" dirty="0"/>
          </a:p>
          <a:p>
            <a:pPr marL="0" indent="0">
              <a:buNone/>
            </a:pPr>
            <a:r>
              <a:rPr lang="en-US" dirty="0" smtClean="0"/>
              <a:t> </a:t>
            </a:r>
            <a:endParaRPr lang="en-US" dirty="0"/>
          </a:p>
          <a:p>
            <a:endParaRPr lang="en-US" dirty="0"/>
          </a:p>
        </p:txBody>
      </p:sp>
      <p:sp>
        <p:nvSpPr>
          <p:cNvPr id="5" name="Title 1"/>
          <p:cNvSpPr txBox="1">
            <a:spLocks/>
          </p:cNvSpPr>
          <p:nvPr/>
        </p:nvSpPr>
        <p:spPr>
          <a:xfrm>
            <a:off x="457200" y="1988552"/>
            <a:ext cx="8229600" cy="359632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 Enabling Environment </a:t>
            </a:r>
          </a:p>
          <a:p>
            <a:r>
              <a:rPr lang="en-US" b="1" dirty="0" smtClean="0"/>
              <a:t>- Supply Sides </a:t>
            </a:r>
          </a:p>
          <a:p>
            <a:r>
              <a:rPr lang="en-US" b="1" dirty="0" smtClean="0"/>
              <a:t>- Demand Sides </a:t>
            </a:r>
          </a:p>
        </p:txBody>
      </p:sp>
    </p:spTree>
    <p:extLst>
      <p:ext uri="{BB962C8B-B14F-4D97-AF65-F5344CB8AC3E}">
        <p14:creationId xmlns:p14="http://schemas.microsoft.com/office/powerpoint/2010/main" val="3789871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48740"/>
            <a:ext cx="8229600" cy="251460"/>
          </a:xfrm>
        </p:spPr>
        <p:txBody>
          <a:bodyPr>
            <a:normAutofit fontScale="90000"/>
          </a:bodyPr>
          <a:lstStyle/>
          <a:p>
            <a:r>
              <a:rPr lang="en-US" dirty="0"/>
              <a:t>Sector Biogas – the Milestone </a:t>
            </a:r>
            <a:br>
              <a:rPr lang="en-US" dirty="0"/>
            </a:br>
            <a:r>
              <a:rPr lang="en-US" dirty="0"/>
              <a:t/>
            </a: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93153301"/>
              </p:ext>
            </p:extLst>
          </p:nvPr>
        </p:nvGraphicFramePr>
        <p:xfrm>
          <a:off x="902970" y="1371600"/>
          <a:ext cx="733806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flipH="1">
            <a:off x="1627016" y="5976694"/>
            <a:ext cx="6326945" cy="369332"/>
          </a:xfrm>
          <a:prstGeom prst="rect">
            <a:avLst/>
          </a:prstGeom>
          <a:noFill/>
        </p:spPr>
        <p:txBody>
          <a:bodyPr wrap="square" rtlCol="0">
            <a:spAutoFit/>
          </a:bodyPr>
          <a:lstStyle/>
          <a:p>
            <a:r>
              <a:rPr lang="en-US" dirty="0" smtClean="0"/>
              <a:t>* Projection of 1% domestic biogas contribution for energy mix  </a:t>
            </a:r>
            <a:endParaRPr lang="en-US" dirty="0"/>
          </a:p>
        </p:txBody>
      </p:sp>
      <p:sp>
        <p:nvSpPr>
          <p:cNvPr id="4" name="TextBox 3"/>
          <p:cNvSpPr txBox="1"/>
          <p:nvPr/>
        </p:nvSpPr>
        <p:spPr>
          <a:xfrm>
            <a:off x="7666892" y="2152357"/>
            <a:ext cx="574138" cy="365760"/>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263231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6163</TotalTime>
  <Words>617</Words>
  <Application>Microsoft Office PowerPoint</Application>
  <PresentationFormat>On-screen Show (4:3)</PresentationFormat>
  <Paragraphs>146</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Bodoni MT Black</vt:lpstr>
      <vt:lpstr>Calibri</vt:lpstr>
      <vt:lpstr>Office Theme</vt:lpstr>
      <vt:lpstr>Yayasan Rumah Energi  </vt:lpstr>
      <vt:lpstr>Vision, Mission </vt:lpstr>
      <vt:lpstr>Fossil Fuel Production and Consumption in Indonesia </vt:lpstr>
      <vt:lpstr>Fossil Fuel Subsidies </vt:lpstr>
      <vt:lpstr>Indonesia Energy Subsidy Review- IISD Volume 1 and 2   </vt:lpstr>
      <vt:lpstr>Renewable Energy in 2025</vt:lpstr>
      <vt:lpstr>Renewable Energy in 2025</vt:lpstr>
      <vt:lpstr>Renewable Energy Sector Development </vt:lpstr>
      <vt:lpstr>Sector Biogas – the Milestone   </vt:lpstr>
      <vt:lpstr>BIRU/IDBP*  Lesson Learnt  </vt:lpstr>
      <vt:lpstr>PowerPoint Presentation</vt:lpstr>
      <vt:lpstr>Biogas Sector Development  BIRU/IDBP* experience </vt:lpstr>
      <vt:lpstr>Bio slurry – biogas waste</vt:lpstr>
      <vt:lpstr>Bio slurry – Supreme fertilizer</vt:lpstr>
      <vt:lpstr>Bio Slurry impact to Crops  </vt:lpstr>
      <vt:lpstr>RESCO  Renewable Energy Service Company  Sumba pilot </vt:lpstr>
      <vt:lpstr> FGD Topic</vt:lpstr>
      <vt:lpstr>What millennials can do ??</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zulfikar arief</dc:creator>
  <cp:lastModifiedBy>Dell YRE</cp:lastModifiedBy>
  <cp:revision>39</cp:revision>
  <dcterms:created xsi:type="dcterms:W3CDTF">2017-01-23T17:43:48Z</dcterms:created>
  <dcterms:modified xsi:type="dcterms:W3CDTF">2017-05-06T00:04:30Z</dcterms:modified>
</cp:coreProperties>
</file>